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mputer Says No" panose="020B0604020202020204" charset="0"/>
      <p:regular r:id="rId12"/>
    </p:embeddedFont>
    <p:embeddedFont>
      <p:font typeface="Poppins Medium" panose="020B0604020202020204" charset="0"/>
      <p:regular r:id="rId13"/>
    </p:embeddedFont>
    <p:embeddedFont>
      <p:font typeface="TT Rounds Condensed Bold" panose="020B0604020202020204" charset="0"/>
      <p:regular r:id="rId14"/>
    </p:embeddedFont>
    <p:embeddedFont>
      <p:font typeface="Poppins Light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oppins Bold" panose="020B0604020202020204" charset="0"/>
      <p:regular r:id="rId20"/>
    </p:embeddedFont>
    <p:embeddedFont>
      <p:font typeface="Poppi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52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svg"/><Relationship Id="rId7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025018"/>
            <a:ext cx="9526432" cy="15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8"/>
              </a:lnSpc>
            </a:pPr>
            <a:r>
              <a:rPr lang="en-US" sz="14122" dirty="0">
                <a:solidFill>
                  <a:srgbClr val="3048FF"/>
                </a:solidFill>
                <a:latin typeface="Computer Says No"/>
              </a:rPr>
              <a:t>ROBOT FRAMEWORK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92024" y="8198114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5904A4"/>
                </a:solidFill>
                <a:latin typeface="Computer Says No"/>
              </a:rPr>
              <a:t>BY ANISH KUMAR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Freeform 13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6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4" y="9093016"/>
            <a:ext cx="1557142" cy="1272672"/>
          </a:xfrm>
          <a:custGeom>
            <a:avLst/>
            <a:gdLst/>
            <a:ahLst/>
            <a:cxnLst/>
            <a:rect l="l" t="t" r="r" b="b"/>
            <a:pathLst>
              <a:path w="1557142" h="1272672">
                <a:moveTo>
                  <a:pt x="0" y="0"/>
                </a:moveTo>
                <a:lnTo>
                  <a:pt x="1557142" y="0"/>
                </a:lnTo>
                <a:lnTo>
                  <a:pt x="1557142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  <p:sp>
        <p:nvSpPr>
          <p:cNvPr id="7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tx2">
                    <a:lumMod val="60000"/>
                    <a:lumOff val="40000"/>
                  </a:schemeClr>
                </a:solidFill>
                <a:latin typeface="Computer Says No"/>
              </a:rPr>
              <a:t>THANK YOU!</a:t>
            </a:r>
          </a:p>
        </p:txBody>
      </p:sp>
      <p:sp>
        <p:nvSpPr>
          <p:cNvPr id="12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4045" y="383029"/>
            <a:ext cx="5063770" cy="2211587"/>
          </a:xfrm>
          <a:custGeom>
            <a:avLst/>
            <a:gdLst/>
            <a:ahLst/>
            <a:cxnLst/>
            <a:rect l="l" t="t" r="r" b="b"/>
            <a:pathLst>
              <a:path w="5063770" h="2211587">
                <a:moveTo>
                  <a:pt x="0" y="0"/>
                </a:moveTo>
                <a:lnTo>
                  <a:pt x="5063770" y="0"/>
                </a:lnTo>
                <a:lnTo>
                  <a:pt x="5063770" y="2211586"/>
                </a:lnTo>
                <a:lnTo>
                  <a:pt x="0" y="221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632097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3103503" y="514350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98332" y="2518415"/>
            <a:ext cx="14603668" cy="7559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7"/>
              </a:lnSpc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1. Introduction to Robot Framework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Brief overview of Robot Framework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"/>
              </a:rPr>
              <a:t>Key Feature of Robot framework</a:t>
            </a:r>
          </a:p>
          <a:p>
            <a:pPr>
              <a:lnSpc>
                <a:spcPts val="3327"/>
              </a:lnSpc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2. Installation of Robot Framework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Prerequisites for installation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Step-by-step installation guide</a:t>
            </a:r>
          </a:p>
          <a:p>
            <a:pPr>
              <a:lnSpc>
                <a:spcPts val="3327"/>
              </a:lnSpc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3. Project Objectives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Goals and expected outcomes of the project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Importance of using Robot Framework in achieving these objectives</a:t>
            </a:r>
          </a:p>
          <a:p>
            <a:pPr>
              <a:lnSpc>
                <a:spcPts val="3327"/>
              </a:lnSpc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4. Setting Up the Application on Localhost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Instructions for setting up the development environment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Configuration steps to run the application locally</a:t>
            </a:r>
          </a:p>
          <a:p>
            <a:pPr>
              <a:lnSpc>
                <a:spcPts val="3327"/>
              </a:lnSpc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5. Explaining the Test Cases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Overview of the test strategy and structure</a:t>
            </a:r>
          </a:p>
          <a:p>
            <a:pPr marL="513169" lvl="1" indent="-256585">
              <a:lnSpc>
                <a:spcPts val="3327"/>
              </a:lnSpc>
              <a:buFont typeface="Arial"/>
              <a:buChar char="•"/>
            </a:pPr>
            <a:r>
              <a:rPr lang="en-US" sz="2376">
                <a:solidFill>
                  <a:srgbClr val="5904A4"/>
                </a:solidFill>
                <a:latin typeface="Poppins Light"/>
              </a:rPr>
              <a:t>Detailed explanation of key test cases, including objectives and expected results</a:t>
            </a:r>
          </a:p>
          <a:p>
            <a:pPr>
              <a:lnSpc>
                <a:spcPts val="3327"/>
              </a:lnSpc>
            </a:pPr>
            <a:endParaRPr lang="en-US" sz="2376">
              <a:solidFill>
                <a:srgbClr val="5904A4"/>
              </a:solidFill>
              <a:latin typeface="Poppins Light"/>
            </a:endParaRPr>
          </a:p>
          <a:p>
            <a:pPr>
              <a:lnSpc>
                <a:spcPts val="3327"/>
              </a:lnSpc>
            </a:pPr>
            <a:endParaRPr lang="en-US" sz="2376">
              <a:solidFill>
                <a:srgbClr val="5904A4"/>
              </a:solidFill>
              <a:latin typeface="Poppins Light"/>
            </a:endParaRPr>
          </a:p>
          <a:p>
            <a:pPr>
              <a:lnSpc>
                <a:spcPts val="3327"/>
              </a:lnSpc>
            </a:pPr>
            <a:endParaRPr lang="en-US" sz="2376">
              <a:solidFill>
                <a:srgbClr val="5904A4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43832" y="1123779"/>
            <a:ext cx="9257908" cy="12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3048FF"/>
                </a:solidFill>
                <a:latin typeface="Computer Says No"/>
              </a:rPr>
              <a:t>TABLE OF CONTENTS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Freeform 13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78716" y="421925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144000" y="-281847"/>
            <a:ext cx="10765210" cy="6045984"/>
          </a:xfrm>
          <a:custGeom>
            <a:avLst/>
            <a:gdLst/>
            <a:ahLst/>
            <a:cxnLst/>
            <a:rect l="l" t="t" r="r" b="b"/>
            <a:pathLst>
              <a:path w="10765210" h="6045984">
                <a:moveTo>
                  <a:pt x="0" y="0"/>
                </a:moveTo>
                <a:lnTo>
                  <a:pt x="10765210" y="0"/>
                </a:lnTo>
                <a:lnTo>
                  <a:pt x="10765210" y="6045984"/>
                </a:lnTo>
                <a:lnTo>
                  <a:pt x="0" y="604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15178" y="591362"/>
            <a:ext cx="718428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rgbClr val="3048FF"/>
                </a:solidFill>
                <a:latin typeface="Computer Says No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8772" y="1746585"/>
            <a:ext cx="10712768" cy="19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3"/>
              </a:lnSpc>
            </a:pPr>
            <a:r>
              <a:rPr lang="en-US" sz="2688" dirty="0">
                <a:solidFill>
                  <a:srgbClr val="5904A4"/>
                </a:solidFill>
                <a:latin typeface="Poppins Light"/>
              </a:rPr>
              <a:t>Robot Framework is an open-source automation testing framework that provides a generic approach to acceptance testing, acceptance test-driven development (ATDD), and robotic process automation (RPA).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667" y="4525328"/>
            <a:ext cx="6920791" cy="56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6"/>
              </a:lnSpc>
            </a:pPr>
            <a:r>
              <a:rPr lang="en-US" sz="3133">
                <a:solidFill>
                  <a:srgbClr val="3048FF"/>
                </a:solidFill>
                <a:latin typeface="Poppins Medium"/>
              </a:rPr>
              <a:t>Key Feture of Robot Framework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5857" y="5388721"/>
            <a:ext cx="16244893" cy="3106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960" lvl="1" indent="-234980">
              <a:lnSpc>
                <a:spcPts val="3047"/>
              </a:lnSpc>
              <a:buFont typeface="Arial"/>
              <a:buChar char="•"/>
            </a:pPr>
            <a:r>
              <a:rPr lang="en-US" sz="2176" dirty="0">
                <a:solidFill>
                  <a:srgbClr val="5904A4"/>
                </a:solidFill>
                <a:latin typeface="Poppins Light"/>
              </a:rPr>
              <a:t>Keyword-Driven Approach: Allows for creating tests using high-level keywords, enhancing readability and maintainability.</a:t>
            </a:r>
          </a:p>
          <a:p>
            <a:pPr marL="469960" lvl="1" indent="-234980">
              <a:lnSpc>
                <a:spcPts val="3047"/>
              </a:lnSpc>
              <a:buFont typeface="Arial"/>
              <a:buChar char="•"/>
            </a:pPr>
            <a:r>
              <a:rPr lang="en-US" sz="2176" dirty="0">
                <a:solidFill>
                  <a:srgbClr val="5904A4"/>
                </a:solidFill>
                <a:latin typeface="Poppins Light"/>
              </a:rPr>
              <a:t>Platform Independence: Runs on Python, with support for Java (</a:t>
            </a:r>
            <a:r>
              <a:rPr lang="en-US" sz="2176" dirty="0" err="1">
                <a:solidFill>
                  <a:srgbClr val="5904A4"/>
                </a:solidFill>
                <a:latin typeface="Poppins Light"/>
              </a:rPr>
              <a:t>Jython</a:t>
            </a:r>
            <a:r>
              <a:rPr lang="en-US" sz="2176" dirty="0">
                <a:solidFill>
                  <a:srgbClr val="5904A4"/>
                </a:solidFill>
                <a:latin typeface="Poppins Light"/>
              </a:rPr>
              <a:t>) and .NET (</a:t>
            </a:r>
            <a:r>
              <a:rPr lang="en-US" sz="2176" dirty="0" err="1">
                <a:solidFill>
                  <a:srgbClr val="5904A4"/>
                </a:solidFill>
                <a:latin typeface="Poppins Light"/>
              </a:rPr>
              <a:t>IronPython</a:t>
            </a:r>
            <a:r>
              <a:rPr lang="en-US" sz="2176" dirty="0">
                <a:solidFill>
                  <a:srgbClr val="5904A4"/>
                </a:solidFill>
                <a:latin typeface="Poppins Light"/>
              </a:rPr>
              <a:t>) environments.</a:t>
            </a:r>
          </a:p>
          <a:p>
            <a:pPr marL="469960" lvl="1" indent="-234980">
              <a:lnSpc>
                <a:spcPts val="3047"/>
              </a:lnSpc>
              <a:buFont typeface="Arial"/>
              <a:buChar char="•"/>
            </a:pPr>
            <a:r>
              <a:rPr lang="en-US" sz="2176" dirty="0">
                <a:solidFill>
                  <a:srgbClr val="5904A4"/>
                </a:solidFill>
                <a:latin typeface="Poppins Light"/>
              </a:rPr>
              <a:t>Extensive Library Support: Comes with built-in libraries and a vast collection of external libraries for various testing needs (e.g., web, API, database).</a:t>
            </a:r>
          </a:p>
          <a:p>
            <a:pPr marL="469960" lvl="1" indent="-234980">
              <a:lnSpc>
                <a:spcPts val="3047"/>
              </a:lnSpc>
              <a:buFont typeface="Arial"/>
              <a:buChar char="•"/>
            </a:pPr>
            <a:r>
              <a:rPr lang="en-US" sz="2176" dirty="0">
                <a:solidFill>
                  <a:srgbClr val="5904A4"/>
                </a:solidFill>
                <a:latin typeface="Poppins Light"/>
              </a:rPr>
              <a:t>Tabular Test Data Syntax: Facilitates easy creation and understanding of test cases in a tabular format.</a:t>
            </a:r>
          </a:p>
          <a:p>
            <a:pPr marL="469960" lvl="1" indent="-234980">
              <a:lnSpc>
                <a:spcPts val="3047"/>
              </a:lnSpc>
              <a:buFont typeface="Arial"/>
              <a:buChar char="•"/>
            </a:pPr>
            <a:r>
              <a:rPr lang="en-US" sz="2176" dirty="0">
                <a:solidFill>
                  <a:srgbClr val="5904A4"/>
                </a:solidFill>
                <a:latin typeface="Poppins Light"/>
              </a:rPr>
              <a:t>Rich Reporting: Generates detailed logs and reports, providing clear insights into test execution and outcomes.</a:t>
            </a:r>
          </a:p>
          <a:p>
            <a:pPr>
              <a:lnSpc>
                <a:spcPts val="3047"/>
              </a:lnSpc>
            </a:pPr>
            <a:endParaRPr lang="en-US" sz="2176" dirty="0">
              <a:solidFill>
                <a:srgbClr val="5904A4"/>
              </a:solidFill>
              <a:latin typeface="Poppins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0278" y="1028700"/>
            <a:ext cx="4557097" cy="698922"/>
            <a:chOff x="0" y="0"/>
            <a:chExt cx="1200223" cy="184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23" cy="184078"/>
            </a:xfrm>
            <a:custGeom>
              <a:avLst/>
              <a:gdLst/>
              <a:ahLst/>
              <a:cxnLst/>
              <a:rect l="l" t="t" r="r" b="b"/>
              <a:pathLst>
                <a:path w="1200223" h="184078">
                  <a:moveTo>
                    <a:pt x="0" y="0"/>
                  </a:moveTo>
                  <a:lnTo>
                    <a:pt x="1200223" y="0"/>
                  </a:lnTo>
                  <a:lnTo>
                    <a:pt x="1200223" y="184078"/>
                  </a:lnTo>
                  <a:lnTo>
                    <a:pt x="0" y="184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200223" cy="28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000000"/>
                  </a:solidFill>
                  <a:latin typeface="Poppins Light"/>
                </a:rPr>
                <a:t>Python Installation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14160" y="1718097"/>
            <a:ext cx="12260059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Install Python 3.x, as it's required to run Robot Framework. Python 2 is not recommended as it has reached its end of life.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Make sure to add Python to your system's PATH during installation.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Download Python from the official Python website.</a:t>
            </a:r>
          </a:p>
          <a:p>
            <a:pPr>
              <a:lnSpc>
                <a:spcPts val="2999"/>
              </a:lnSpc>
            </a:pPr>
            <a:endParaRPr lang="en-US" sz="1851">
              <a:solidFill>
                <a:srgbClr val="5904A4"/>
              </a:solidFill>
              <a:latin typeface="Poppins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438843" y="3346049"/>
            <a:ext cx="4658532" cy="680410"/>
            <a:chOff x="0" y="0"/>
            <a:chExt cx="1226938" cy="1792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6938" cy="179203"/>
            </a:xfrm>
            <a:custGeom>
              <a:avLst/>
              <a:gdLst/>
              <a:ahLst/>
              <a:cxnLst/>
              <a:rect l="l" t="t" r="r" b="b"/>
              <a:pathLst>
                <a:path w="1226938" h="179203">
                  <a:moveTo>
                    <a:pt x="0" y="0"/>
                  </a:moveTo>
                  <a:lnTo>
                    <a:pt x="1226938" y="0"/>
                  </a:lnTo>
                  <a:lnTo>
                    <a:pt x="1226938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226938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000000"/>
                  </a:solidFill>
                  <a:latin typeface="Poppins Light"/>
                </a:rPr>
                <a:t>pip (Python Package Installer):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89561" y="5645708"/>
            <a:ext cx="4658532" cy="680410"/>
            <a:chOff x="0" y="0"/>
            <a:chExt cx="1226938" cy="1792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6938" cy="179203"/>
            </a:xfrm>
            <a:custGeom>
              <a:avLst/>
              <a:gdLst/>
              <a:ahLst/>
              <a:cxnLst/>
              <a:rect l="l" t="t" r="r" b="b"/>
              <a:pathLst>
                <a:path w="1226938" h="179203">
                  <a:moveTo>
                    <a:pt x="0" y="0"/>
                  </a:moveTo>
                  <a:lnTo>
                    <a:pt x="1226938" y="0"/>
                  </a:lnTo>
                  <a:lnTo>
                    <a:pt x="1226938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26938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just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000000"/>
                  </a:solidFill>
                  <a:latin typeface="Poppins Light"/>
                </a:rPr>
                <a:t>WebDriver (For Web Testing):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7992" y="8541924"/>
            <a:ext cx="16786227" cy="1283344"/>
            <a:chOff x="0" y="0"/>
            <a:chExt cx="4421064" cy="338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21064" cy="338000"/>
            </a:xfrm>
            <a:custGeom>
              <a:avLst/>
              <a:gdLst/>
              <a:ahLst/>
              <a:cxnLst/>
              <a:rect l="l" t="t" r="r" b="b"/>
              <a:pathLst>
                <a:path w="4421064" h="338000">
                  <a:moveTo>
                    <a:pt x="0" y="0"/>
                  </a:moveTo>
                  <a:lnTo>
                    <a:pt x="4421064" y="0"/>
                  </a:lnTo>
                  <a:lnTo>
                    <a:pt x="4421064" y="338000"/>
                  </a:lnTo>
                  <a:lnTo>
                    <a:pt x="0" y="33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421064" cy="44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With Python and pip installed, you can install Robot Framework using the following pip command: pip install robotframework.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79519" y="1426856"/>
            <a:ext cx="3838386" cy="3838386"/>
          </a:xfrm>
          <a:custGeom>
            <a:avLst/>
            <a:gdLst/>
            <a:ahLst/>
            <a:cxnLst/>
            <a:rect l="l" t="t" r="r" b="b"/>
            <a:pathLst>
              <a:path w="3838386" h="3838386">
                <a:moveTo>
                  <a:pt x="0" y="0"/>
                </a:moveTo>
                <a:lnTo>
                  <a:pt x="3838386" y="0"/>
                </a:lnTo>
                <a:lnTo>
                  <a:pt x="3838386" y="3838385"/>
                </a:lnTo>
                <a:lnTo>
                  <a:pt x="0" y="3838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9519" y="5143500"/>
            <a:ext cx="3838386" cy="3517064"/>
          </a:xfrm>
          <a:custGeom>
            <a:avLst/>
            <a:gdLst/>
            <a:ahLst/>
            <a:cxnLst/>
            <a:rect l="l" t="t" r="r" b="b"/>
            <a:pathLst>
              <a:path w="3838386" h="3517064">
                <a:moveTo>
                  <a:pt x="0" y="0"/>
                </a:moveTo>
                <a:lnTo>
                  <a:pt x="3838386" y="0"/>
                </a:lnTo>
                <a:lnTo>
                  <a:pt x="3838386" y="3517064"/>
                </a:lnTo>
                <a:lnTo>
                  <a:pt x="0" y="351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38" r="-4200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93665" y="438793"/>
            <a:ext cx="14449448" cy="75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9"/>
              </a:lnSpc>
              <a:spcBef>
                <a:spcPct val="0"/>
              </a:spcBef>
            </a:pPr>
            <a:r>
              <a:rPr lang="en-US" sz="7013">
                <a:solidFill>
                  <a:srgbClr val="3048FF"/>
                </a:solidFill>
                <a:latin typeface="Computer Says No"/>
              </a:rPr>
              <a:t>PREREQUISITES FOR INSTALLATION OF ROBOT FRAMEWORK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8843" y="4021465"/>
            <a:ext cx="12535376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pip is used to install Robot Framework and its dependencies. It's usually included with your Python installation.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Verify pip installation by running pip --version in your command line or terminal. If it's not installed, follow the installation guide on the official pip website.</a:t>
            </a:r>
          </a:p>
          <a:p>
            <a:pPr>
              <a:lnSpc>
                <a:spcPts val="2999"/>
              </a:lnSpc>
            </a:pPr>
            <a:endParaRPr lang="en-US" sz="1851">
              <a:solidFill>
                <a:srgbClr val="5904A4"/>
              </a:solidFill>
              <a:latin typeface="Poppins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97468" y="6316593"/>
            <a:ext cx="12045423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If automating web browsers, ensure to have the correct WebDriver for each browser. For example, Chrome requires ChromeDriver, and Firefox needs GeckoDriver.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5904A4"/>
                </a:solidFill>
                <a:latin typeface="Poppins Light"/>
              </a:rPr>
              <a:t>WebDrivers should be placed in a directory included in your system’s PATH, or their location can be specified in your tests.</a:t>
            </a:r>
          </a:p>
          <a:p>
            <a:pPr>
              <a:lnSpc>
                <a:spcPts val="2999"/>
              </a:lnSpc>
            </a:pPr>
            <a:endParaRPr lang="en-US" sz="1851">
              <a:solidFill>
                <a:srgbClr val="5904A4"/>
              </a:solidFill>
              <a:latin typeface="Poppins Light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22" name="Freeform 22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4" name="Freeform 24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896476"/>
            <a:ext cx="18288000" cy="104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6"/>
              </a:lnSpc>
              <a:spcBef>
                <a:spcPct val="0"/>
              </a:spcBef>
            </a:pPr>
            <a:r>
              <a:rPr lang="en-US" sz="9786">
                <a:solidFill>
                  <a:srgbClr val="3048FF"/>
                </a:solidFill>
                <a:latin typeface="Computer Says No"/>
              </a:rPr>
              <a:t>GOALS AND EXPECTED OUTCOMES OF THE PROJECT</a:t>
            </a:r>
          </a:p>
        </p:txBody>
      </p:sp>
      <p:sp>
        <p:nvSpPr>
          <p:cNvPr id="5" name="Freeform 5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32252" y="5949899"/>
            <a:ext cx="3204432" cy="270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1886">
                <a:solidFill>
                  <a:srgbClr val="5904A4"/>
                </a:solidFill>
                <a:latin typeface="Poppins Light"/>
              </a:rPr>
              <a:t>I've also utilized Docker for running project images in Docker containers, and it's possible to integrate Jenkins with Docker. This can be highly beneficial for you.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543926" y="5949899"/>
            <a:ext cx="3639712" cy="2700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1886">
                <a:solidFill>
                  <a:srgbClr val="5904A4"/>
                </a:solidFill>
                <a:latin typeface="Poppins Light"/>
              </a:rPr>
              <a:t>I've integrated this framework with Jenkins for CI/CD. Grasping its entirety enables integration with various CI/CD tools, such as GitHub Actions, Jenkins, CircleCI, etc.ltricies enim nunc sit amet augue.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22488" y="5997644"/>
            <a:ext cx="3273788" cy="27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5904A4"/>
                </a:solidFill>
                <a:latin typeface="Poppins Light"/>
              </a:rPr>
              <a:t>I've integrated this framework with Gmail; understanding it allows for easy integration with any messaging service like Slack, Gmail, Microsoft Teams, or Jira.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2276572" y="5997644"/>
            <a:ext cx="3121512" cy="27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5904A4"/>
                </a:solidFill>
                <a:latin typeface="Poppins Light"/>
              </a:rPr>
              <a:t>I've created a framework for banking applications; this session will help you easily create a framework and automate various types of applications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3" name="Freeform 23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12532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032344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524550" y="5258926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31017" y="329353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60316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59" y="0"/>
                </a:lnTo>
                <a:lnTo>
                  <a:pt x="141845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59860" y="344813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0219" y="1153629"/>
            <a:ext cx="11713256" cy="11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3048FF"/>
                </a:solidFill>
                <a:latin typeface="Computer Says No"/>
              </a:rPr>
              <a:t>FRAMEWORK FOLDER 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4736" y="559402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KEYWORD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1603" y="6292781"/>
            <a:ext cx="3037045" cy="226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Bold"/>
              </a:rPr>
              <a:t>In the Keywords folder, I have created multiple Robot Framework files, each defining keywords for interacting with page elements and performing assertions.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5998" y="5578980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5809" y="5502114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GMAIL CONFIG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1023" y="6283256"/>
            <a:ext cx="3037045" cy="14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705" dirty="0" smtClean="0">
                <a:solidFill>
                  <a:srgbClr val="FFFFFF"/>
                </a:solidFill>
                <a:latin typeface="Poppins Bold"/>
              </a:rPr>
              <a:t>In </a:t>
            </a:r>
            <a:r>
              <a:rPr lang="en-US" sz="1705" dirty="0">
                <a:solidFill>
                  <a:srgbClr val="FFFFFF"/>
                </a:solidFill>
                <a:latin typeface="Poppins Bold"/>
              </a:rPr>
              <a:t>the Test folder, I've created a test file for each page and written scripts to validate the functionality.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02284" y="5983039"/>
            <a:ext cx="3037045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605" dirty="0">
                <a:solidFill>
                  <a:srgbClr val="FFFFFF"/>
                </a:solidFill>
                <a:latin typeface="Poppins Bold"/>
              </a:rPr>
              <a:t>In the Gmail Configuration folder, I've created two files: the first is a Python file containing code for sending emails, and the second is a Robot Framework file where I've defined keywords for email </a:t>
            </a:r>
            <a:r>
              <a:rPr lang="en-US" sz="1605" dirty="0" smtClean="0">
                <a:solidFill>
                  <a:srgbClr val="FFFFFF"/>
                </a:solidFill>
                <a:latin typeface="Poppins Bold"/>
              </a:rPr>
              <a:t>sending.</a:t>
            </a:r>
            <a:endParaRPr lang="en-US" sz="1605" dirty="0">
              <a:solidFill>
                <a:srgbClr val="FFFFFF"/>
              </a:solidFill>
              <a:latin typeface="Poppins Bold"/>
            </a:endParaRPr>
          </a:p>
        </p:txBody>
      </p:sp>
      <p:sp>
        <p:nvSpPr>
          <p:cNvPr id="19" name="Freeform 19"/>
          <p:cNvSpPr/>
          <p:nvPr/>
        </p:nvSpPr>
        <p:spPr>
          <a:xfrm rot="-5400000">
            <a:off x="-2142695" y="50644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63576" y="6283256"/>
            <a:ext cx="3037045" cy="240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endParaRPr/>
          </a:p>
          <a:p>
            <a:pPr algn="ctr">
              <a:lnSpc>
                <a:spcPts val="2763"/>
              </a:lnSpc>
            </a:pPr>
            <a:r>
              <a:rPr lang="en-US" sz="1705">
                <a:solidFill>
                  <a:srgbClr val="FFFFFF"/>
                </a:solidFill>
                <a:latin typeface="Poppins Bold"/>
              </a:rPr>
              <a:t>In the PageObject folder, I've created files for every page I wanted to automate, storing each page's locators and other page objects.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0625" y="56045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PAGEOBJECT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05702" y="329353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Freeform 26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60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6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3048FF"/>
                </a:solidFill>
                <a:latin typeface="Computer Says No"/>
              </a:rPr>
              <a:t>PROJECT SETUP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1092" y="1925609"/>
            <a:ext cx="2790630" cy="2790630"/>
          </a:xfrm>
          <a:custGeom>
            <a:avLst/>
            <a:gdLst/>
            <a:ahLst/>
            <a:cxnLst/>
            <a:rect l="l" t="t" r="r" b="b"/>
            <a:pathLst>
              <a:path w="2790630" h="2790630">
                <a:moveTo>
                  <a:pt x="0" y="0"/>
                </a:moveTo>
                <a:lnTo>
                  <a:pt x="2790630" y="0"/>
                </a:lnTo>
                <a:lnTo>
                  <a:pt x="2790630" y="2790631"/>
                </a:lnTo>
                <a:lnTo>
                  <a:pt x="0" y="2790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86922" y="3456764"/>
            <a:ext cx="2796326" cy="2796326"/>
          </a:xfrm>
          <a:custGeom>
            <a:avLst/>
            <a:gdLst/>
            <a:ahLst/>
            <a:cxnLst/>
            <a:rect l="l" t="t" r="r" b="b"/>
            <a:pathLst>
              <a:path w="2796326" h="2796326">
                <a:moveTo>
                  <a:pt x="0" y="0"/>
                </a:moveTo>
                <a:lnTo>
                  <a:pt x="2796326" y="0"/>
                </a:lnTo>
                <a:lnTo>
                  <a:pt x="2796326" y="2796325"/>
                </a:lnTo>
                <a:lnTo>
                  <a:pt x="0" y="279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61092" y="5023710"/>
            <a:ext cx="2790630" cy="2790630"/>
          </a:xfrm>
          <a:custGeom>
            <a:avLst/>
            <a:gdLst/>
            <a:ahLst/>
            <a:cxnLst/>
            <a:rect l="l" t="t" r="r" b="b"/>
            <a:pathLst>
              <a:path w="2790630" h="2790630">
                <a:moveTo>
                  <a:pt x="0" y="0"/>
                </a:moveTo>
                <a:lnTo>
                  <a:pt x="2790630" y="0"/>
                </a:lnTo>
                <a:lnTo>
                  <a:pt x="2790630" y="2790630"/>
                </a:lnTo>
                <a:lnTo>
                  <a:pt x="0" y="279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261" y="3384086"/>
            <a:ext cx="2851661" cy="2851661"/>
          </a:xfrm>
          <a:custGeom>
            <a:avLst/>
            <a:gdLst/>
            <a:ahLst/>
            <a:cxnLst/>
            <a:rect l="l" t="t" r="r" b="b"/>
            <a:pathLst>
              <a:path w="2851661" h="2851661">
                <a:moveTo>
                  <a:pt x="0" y="0"/>
                </a:moveTo>
                <a:lnTo>
                  <a:pt x="2851661" y="0"/>
                </a:lnTo>
                <a:lnTo>
                  <a:pt x="2851661" y="2851661"/>
                </a:lnTo>
                <a:lnTo>
                  <a:pt x="0" y="285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73653" y="2337723"/>
            <a:ext cx="1826538" cy="1826538"/>
          </a:xfrm>
          <a:custGeom>
            <a:avLst/>
            <a:gdLst/>
            <a:ahLst/>
            <a:cxnLst/>
            <a:rect l="l" t="t" r="r" b="b"/>
            <a:pathLst>
              <a:path w="1826538" h="1826538">
                <a:moveTo>
                  <a:pt x="0" y="0"/>
                </a:moveTo>
                <a:lnTo>
                  <a:pt x="1826538" y="0"/>
                </a:lnTo>
                <a:lnTo>
                  <a:pt x="1826538" y="1826537"/>
                </a:lnTo>
                <a:lnTo>
                  <a:pt x="0" y="1826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3685" y="3973839"/>
            <a:ext cx="2334812" cy="1685633"/>
          </a:xfrm>
          <a:custGeom>
            <a:avLst/>
            <a:gdLst/>
            <a:ahLst/>
            <a:cxnLst/>
            <a:rect l="l" t="t" r="r" b="b"/>
            <a:pathLst>
              <a:path w="2334812" h="1685633">
                <a:moveTo>
                  <a:pt x="0" y="0"/>
                </a:moveTo>
                <a:lnTo>
                  <a:pt x="2334813" y="0"/>
                </a:lnTo>
                <a:lnTo>
                  <a:pt x="2334813" y="1685634"/>
                </a:lnTo>
                <a:lnTo>
                  <a:pt x="0" y="16856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683" r="-1768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86922" y="3902966"/>
            <a:ext cx="2909858" cy="1634242"/>
          </a:xfrm>
          <a:custGeom>
            <a:avLst/>
            <a:gdLst/>
            <a:ahLst/>
            <a:cxnLst/>
            <a:rect l="l" t="t" r="r" b="b"/>
            <a:pathLst>
              <a:path w="2909858" h="1634242">
                <a:moveTo>
                  <a:pt x="0" y="0"/>
                </a:moveTo>
                <a:lnTo>
                  <a:pt x="2909858" y="0"/>
                </a:lnTo>
                <a:lnTo>
                  <a:pt x="2909858" y="1634242"/>
                </a:lnTo>
                <a:lnTo>
                  <a:pt x="0" y="1634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06019" y="5405385"/>
            <a:ext cx="2094172" cy="1478136"/>
          </a:xfrm>
          <a:custGeom>
            <a:avLst/>
            <a:gdLst/>
            <a:ahLst/>
            <a:cxnLst/>
            <a:rect l="l" t="t" r="r" b="b"/>
            <a:pathLst>
              <a:path w="2094172" h="1478136">
                <a:moveTo>
                  <a:pt x="0" y="0"/>
                </a:moveTo>
                <a:lnTo>
                  <a:pt x="2094172" y="0"/>
                </a:lnTo>
                <a:lnTo>
                  <a:pt x="2094172" y="1478136"/>
                </a:lnTo>
                <a:lnTo>
                  <a:pt x="0" y="14781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334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96780" y="683830"/>
            <a:ext cx="7185610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3048FF"/>
                </a:solidFill>
                <a:latin typeface="Computer Says No"/>
              </a:rPr>
              <a:t>DOWNLOAD AND INSTALL XAMPP: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83248" y="1189337"/>
            <a:ext cx="11180534" cy="206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5904A4"/>
                </a:solidFill>
                <a:latin typeface="Poppins Light"/>
              </a:rPr>
              <a:t>Visit the Apache Friends website and download the XAMPP installer for your operating system (Windows, Linux, or MacOS).</a:t>
            </a:r>
          </a:p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5904A4"/>
                </a:solidFill>
                <a:latin typeface="Poppins Light"/>
              </a:rPr>
              <a:t>Run the installer. During installation, you can choose which components to install. For a basic setup, Apache, MySQL, and PHP are essential.</a:t>
            </a:r>
          </a:p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5904A4"/>
                </a:solidFill>
                <a:latin typeface="Poppins Light"/>
              </a:rPr>
              <a:t>Follow the on-screen instructions to complete the installation.</a:t>
            </a:r>
          </a:p>
          <a:p>
            <a:pPr>
              <a:lnSpc>
                <a:spcPts val="2763"/>
              </a:lnSpc>
            </a:pPr>
            <a:endParaRPr lang="en-US" sz="1705">
              <a:solidFill>
                <a:srgbClr val="5904A4"/>
              </a:solidFill>
              <a:latin typeface="Poppi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96780" y="3153549"/>
            <a:ext cx="10420343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3048FF"/>
                </a:solidFill>
                <a:latin typeface="Computer Says No"/>
              </a:rPr>
              <a:t>START THE APACHE AND MYSQL SERVICES:CY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96780" y="3689745"/>
            <a:ext cx="12360061" cy="213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674" lvl="1" indent="-227337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5904A4"/>
                </a:solidFill>
                <a:latin typeface="Poppins Light"/>
              </a:rPr>
              <a:t>Open the XAMPP Control Panel, which you can find in your Start Menu or Applications folder, depending on your OS.</a:t>
            </a:r>
          </a:p>
          <a:p>
            <a:pPr marL="454674" lvl="1" indent="-227337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5904A4"/>
                </a:solidFill>
                <a:latin typeface="Poppins Light"/>
              </a:rPr>
              <a:t>Start the Apache and MySQL modules by clicking the 'Start' buttons next to each service.</a:t>
            </a:r>
          </a:p>
          <a:p>
            <a:pPr>
              <a:lnSpc>
                <a:spcPts val="3411"/>
              </a:lnSpc>
            </a:pPr>
            <a:r>
              <a:rPr lang="en-US" sz="2105">
                <a:solidFill>
                  <a:srgbClr val="5904A4"/>
                </a:solidFill>
                <a:latin typeface="Poppins Light"/>
              </a:rPr>
              <a:t>, at sagittis diam.</a:t>
            </a:r>
          </a:p>
          <a:p>
            <a:pPr>
              <a:lnSpc>
                <a:spcPts val="3411"/>
              </a:lnSpc>
            </a:pPr>
            <a:endParaRPr lang="en-US" sz="2105">
              <a:solidFill>
                <a:srgbClr val="5904A4"/>
              </a:solidFill>
              <a:latin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83248" y="5880108"/>
            <a:ext cx="774186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3048FF"/>
                </a:solidFill>
                <a:latin typeface="Computer Says No"/>
              </a:rPr>
              <a:t>CREATE A PROJECT DIRECTORY: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96780" y="6455549"/>
            <a:ext cx="11264927" cy="23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495" lvl="1" indent="-205748">
              <a:lnSpc>
                <a:spcPts val="3087"/>
              </a:lnSpc>
              <a:buFont typeface="Arial"/>
              <a:buChar char="•"/>
            </a:pPr>
            <a:r>
              <a:rPr lang="en-US" sz="1905">
                <a:solidFill>
                  <a:srgbClr val="5904A4"/>
                </a:solidFill>
                <a:latin typeface="Poppins Light"/>
              </a:rPr>
              <a:t>Navigate to the htdocs directory in your XAMPP installation folder. By default, this is C:\xampp\htdocs on Windows, or /Applications/XAMPP/htdocs on MacOS.</a:t>
            </a:r>
          </a:p>
          <a:p>
            <a:pPr marL="411495" lvl="1" indent="-205748">
              <a:lnSpc>
                <a:spcPts val="3087"/>
              </a:lnSpc>
              <a:buFont typeface="Arial"/>
              <a:buChar char="•"/>
            </a:pPr>
            <a:r>
              <a:rPr lang="en-US" sz="1905">
                <a:solidFill>
                  <a:srgbClr val="5904A4"/>
                </a:solidFill>
                <a:latin typeface="Poppins Light"/>
              </a:rPr>
              <a:t>Create a new directory for your project within htdocs. This directory name will be used in the URL to access your project.</a:t>
            </a:r>
          </a:p>
          <a:p>
            <a:pPr>
              <a:lnSpc>
                <a:spcPts val="3087"/>
              </a:lnSpc>
            </a:pPr>
            <a:r>
              <a:rPr lang="en-US" sz="1905">
                <a:solidFill>
                  <a:srgbClr val="5904A4"/>
                </a:solidFill>
                <a:latin typeface="Poppins Light"/>
              </a:rPr>
              <a:t>       agittis diam.</a:t>
            </a:r>
          </a:p>
          <a:p>
            <a:pPr>
              <a:lnSpc>
                <a:spcPts val="3087"/>
              </a:lnSpc>
            </a:pPr>
            <a:endParaRPr lang="en-US" sz="1905">
              <a:solidFill>
                <a:srgbClr val="5904A4"/>
              </a:solidFill>
              <a:latin typeface="Poppins Ligh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18" name="Freeform 18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0" name="Freeform 20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160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4310"/>
            <a:ext cx="8024223" cy="8418435"/>
            <a:chOff x="0" y="0"/>
            <a:chExt cx="14646441" cy="15365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46441" cy="15365988"/>
            </a:xfrm>
            <a:custGeom>
              <a:avLst/>
              <a:gdLst/>
              <a:ahLst/>
              <a:cxnLst/>
              <a:rect l="l" t="t" r="r" b="b"/>
              <a:pathLst>
                <a:path w="14646441" h="15365988">
                  <a:moveTo>
                    <a:pt x="14646441" y="1138"/>
                  </a:moveTo>
                  <a:cubicBezTo>
                    <a:pt x="14639508" y="30542"/>
                    <a:pt x="14633226" y="59946"/>
                    <a:pt x="14625642" y="89161"/>
                  </a:cubicBezTo>
                  <a:cubicBezTo>
                    <a:pt x="14462939" y="725237"/>
                    <a:pt x="14300017" y="1361123"/>
                    <a:pt x="14137312" y="1997199"/>
                  </a:cubicBezTo>
                  <a:cubicBezTo>
                    <a:pt x="13896831" y="2937749"/>
                    <a:pt x="13656999" y="3878299"/>
                    <a:pt x="13416299" y="4818660"/>
                  </a:cubicBezTo>
                  <a:cubicBezTo>
                    <a:pt x="13120571" y="5973575"/>
                    <a:pt x="12823977" y="7128301"/>
                    <a:pt x="12528248" y="8283216"/>
                  </a:cubicBezTo>
                  <a:cubicBezTo>
                    <a:pt x="12273467" y="9278210"/>
                    <a:pt x="12019120" y="10273205"/>
                    <a:pt x="11764556" y="11268390"/>
                  </a:cubicBezTo>
                  <a:cubicBezTo>
                    <a:pt x="11540972" y="12142545"/>
                    <a:pt x="11317822" y="13016509"/>
                    <a:pt x="11093807" y="13890473"/>
                  </a:cubicBezTo>
                  <a:cubicBezTo>
                    <a:pt x="10967931" y="14381995"/>
                    <a:pt x="10840975" y="14873328"/>
                    <a:pt x="10714451" y="15364848"/>
                  </a:cubicBezTo>
                  <a:cubicBezTo>
                    <a:pt x="7163765" y="15364848"/>
                    <a:pt x="3613297" y="15364659"/>
                    <a:pt x="62828" y="15365988"/>
                  </a:cubicBezTo>
                  <a:cubicBezTo>
                    <a:pt x="11482" y="15365988"/>
                    <a:pt x="0" y="15355934"/>
                    <a:pt x="0" y="15310783"/>
                  </a:cubicBezTo>
                  <a:cubicBezTo>
                    <a:pt x="1300" y="10225591"/>
                    <a:pt x="1300" y="5140397"/>
                    <a:pt x="0" y="55204"/>
                  </a:cubicBezTo>
                  <a:cubicBezTo>
                    <a:pt x="0" y="10054"/>
                    <a:pt x="11482" y="0"/>
                    <a:pt x="62829" y="0"/>
                  </a:cubicBezTo>
                  <a:cubicBezTo>
                    <a:pt x="4924033" y="1138"/>
                    <a:pt x="9785237" y="1138"/>
                    <a:pt x="14646441" y="1138"/>
                  </a:cubicBezTo>
                  <a:close/>
                </a:path>
              </a:pathLst>
            </a:custGeom>
            <a:blipFill>
              <a:blip r:embed="rId2"/>
              <a:stretch>
                <a:fillRect l="-49763" r="-4976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34728" y="800642"/>
            <a:ext cx="12980278" cy="105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19"/>
              </a:lnSpc>
              <a:spcBef>
                <a:spcPct val="0"/>
              </a:spcBef>
            </a:pPr>
            <a:r>
              <a:rPr lang="en-US" sz="9888">
                <a:solidFill>
                  <a:srgbClr val="3048FF"/>
                </a:solidFill>
                <a:latin typeface="Computer Says No"/>
              </a:rPr>
              <a:t>UI TESTCASES AND API TESTCASES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4223" y="1587631"/>
            <a:ext cx="10263777" cy="685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3755">
                <a:solidFill>
                  <a:srgbClr val="5904A4"/>
                </a:solidFill>
                <a:latin typeface="Poppins Light"/>
              </a:rPr>
              <a:t>I've created 21 functional test cases for validating the UI functionality of the banking application and written ten API test cases. In total, this framework includes around 31 test cases. I am providing a link to the test case document for further inspection if you're interested.</a:t>
            </a:r>
          </a:p>
          <a:p>
            <a:pPr>
              <a:lnSpc>
                <a:spcPts val="6084"/>
              </a:lnSpc>
            </a:pPr>
            <a:endParaRPr lang="en-US" sz="3755">
              <a:solidFill>
                <a:srgbClr val="5904A4"/>
              </a:solidFill>
              <a:latin typeface="Poppins Light"/>
            </a:endParaRPr>
          </a:p>
          <a:p>
            <a:pPr>
              <a:lnSpc>
                <a:spcPts val="6084"/>
              </a:lnSpc>
            </a:pPr>
            <a:r>
              <a:rPr lang="en-US" sz="3755">
                <a:solidFill>
                  <a:srgbClr val="5904A4"/>
                </a:solidFill>
                <a:latin typeface="Poppins Light"/>
              </a:rPr>
              <a:t>https://testcase.com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4063602" y="7055450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9525" y="9037491"/>
            <a:ext cx="18307050" cy="1383723"/>
            <a:chOff x="0" y="0"/>
            <a:chExt cx="24409400" cy="1844964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24384000" cy="1819529"/>
            </a:xfrm>
            <a:custGeom>
              <a:avLst/>
              <a:gdLst/>
              <a:ahLst/>
              <a:cxnLst/>
              <a:rect l="l" t="t" r="r" b="b"/>
              <a:pathLst>
                <a:path w="24384000" h="1819529">
                  <a:moveTo>
                    <a:pt x="0" y="0"/>
                  </a:moveTo>
                  <a:lnTo>
                    <a:pt x="24384000" y="0"/>
                  </a:lnTo>
                  <a:lnTo>
                    <a:pt x="24384000" y="1819529"/>
                  </a:lnTo>
                  <a:lnTo>
                    <a:pt x="0" y="181952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4409400" cy="1844929"/>
            </a:xfrm>
            <a:custGeom>
              <a:avLst/>
              <a:gdLst/>
              <a:ahLst/>
              <a:cxnLst/>
              <a:rect l="l" t="t" r="r" b="b"/>
              <a:pathLst>
                <a:path w="24409400" h="1844929">
                  <a:moveTo>
                    <a:pt x="12700" y="0"/>
                  </a:moveTo>
                  <a:lnTo>
                    <a:pt x="24396700" y="0"/>
                  </a:lnTo>
                  <a:cubicBezTo>
                    <a:pt x="24403686" y="0"/>
                    <a:pt x="24409400" y="5715"/>
                    <a:pt x="24409400" y="12700"/>
                  </a:cubicBezTo>
                  <a:lnTo>
                    <a:pt x="24409400" y="1832229"/>
                  </a:lnTo>
                  <a:cubicBezTo>
                    <a:pt x="24409400" y="1839214"/>
                    <a:pt x="24403686" y="1844929"/>
                    <a:pt x="24396700" y="1844929"/>
                  </a:cubicBezTo>
                  <a:lnTo>
                    <a:pt x="12700" y="1844929"/>
                  </a:lnTo>
                  <a:cubicBezTo>
                    <a:pt x="5715" y="1844929"/>
                    <a:pt x="0" y="1839214"/>
                    <a:pt x="0" y="1832229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832229"/>
                  </a:lnTo>
                  <a:lnTo>
                    <a:pt x="12700" y="1832229"/>
                  </a:lnTo>
                  <a:lnTo>
                    <a:pt x="12700" y="1819529"/>
                  </a:lnTo>
                  <a:lnTo>
                    <a:pt x="24396700" y="1819529"/>
                  </a:lnTo>
                  <a:lnTo>
                    <a:pt x="24396700" y="1832229"/>
                  </a:lnTo>
                  <a:lnTo>
                    <a:pt x="24384000" y="1832229"/>
                  </a:lnTo>
                  <a:lnTo>
                    <a:pt x="24384000" y="12700"/>
                  </a:lnTo>
                  <a:lnTo>
                    <a:pt x="24396700" y="12700"/>
                  </a:lnTo>
                  <a:lnTo>
                    <a:pt x="24396700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Freeform 11" descr="https://lh7-us.googleusercontent.com/YsKGer3rZzb9xTrOT1lhGVjGCyHSa2h49phHXw3R-d0blTHT4-RqM9flwy8fmiU7Snc0QCnv2EH4UEPCv7Rhs9XlJB7xA9Sw8L4w1bxOsMJxGdQFwKd_5_1NTljGr-O4JjjJ57StjZz4j0HsyPpVUFiv9A=s2048"/>
          <p:cNvSpPr/>
          <p:nvPr/>
        </p:nvSpPr>
        <p:spPr>
          <a:xfrm>
            <a:off x="79663" y="9093016"/>
            <a:ext cx="1557143" cy="1272672"/>
          </a:xfrm>
          <a:custGeom>
            <a:avLst/>
            <a:gdLst/>
            <a:ahLst/>
            <a:cxnLst/>
            <a:rect l="l" t="t" r="r" b="b"/>
            <a:pathLst>
              <a:path w="1557143" h="1272672">
                <a:moveTo>
                  <a:pt x="0" y="0"/>
                </a:moveTo>
                <a:lnTo>
                  <a:pt x="1557143" y="0"/>
                </a:lnTo>
                <a:lnTo>
                  <a:pt x="1557143" y="1272672"/>
                </a:lnTo>
                <a:lnTo>
                  <a:pt x="0" y="127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183638" y="9488549"/>
            <a:ext cx="5636724" cy="47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25">
                <a:solidFill>
                  <a:srgbClr val="FFFFFF"/>
                </a:solidFill>
                <a:latin typeface="TT Rounds Condensed Bold"/>
              </a:rPr>
              <a:t>Devstringx Technologies Pvt Ltd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951</Words>
  <Application>Microsoft Office PowerPoint</Application>
  <PresentationFormat>Custom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Computer Says No</vt:lpstr>
      <vt:lpstr>Poppins Medium</vt:lpstr>
      <vt:lpstr>TT Rounds Condensed Bold</vt:lpstr>
      <vt:lpstr>Poppins Light</vt:lpstr>
      <vt:lpstr>Calibri</vt:lpstr>
      <vt:lpstr>Poppins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Document For Testrigor</dc:title>
  <cp:lastModifiedBy>ABD</cp:lastModifiedBy>
  <cp:revision>3</cp:revision>
  <dcterms:created xsi:type="dcterms:W3CDTF">2006-08-16T00:00:00Z</dcterms:created>
  <dcterms:modified xsi:type="dcterms:W3CDTF">2024-03-21T06:22:09Z</dcterms:modified>
  <dc:identifier>DAF_anm1BUM</dc:identifier>
</cp:coreProperties>
</file>